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67" r:id="rId7"/>
    <p:sldId id="268" r:id="rId8"/>
    <p:sldId id="264" r:id="rId9"/>
    <p:sldId id="260" r:id="rId10"/>
    <p:sldId id="262" r:id="rId11"/>
    <p:sldId id="263" r:id="rId12"/>
    <p:sldId id="261" r:id="rId13"/>
    <p:sldId id="26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6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91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20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97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20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50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2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60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4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72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59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35C61-97DF-457B-8EA8-0CBAA3BE330A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AA6FB-1E98-4474-8996-D6FA42F4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31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mib.it/internazionalizzazione/doppie-lauree/doppia-laurea-belgran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internazionalizzazione/bicocca-university-angels" TargetMode="External"/><Relationship Id="rId2" Type="http://schemas.openxmlformats.org/officeDocument/2006/relationships/hyperlink" Target="mailto:info.erasmus@unimib.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MX" b="1" dirty="0"/>
              <a:t>ECOTURS - ERASMUS </a:t>
            </a:r>
            <a:br>
              <a:rPr lang="es-MX" b="1" dirty="0"/>
            </a:br>
            <a:endParaRPr lang="it-IT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s-MX" sz="4800" dirty="0"/>
              <a:t>a.a. 2023/2024            coordinatrice Prof.ssa Ana Mar</a:t>
            </a:r>
            <a:r>
              <a:rPr lang="es-419" sz="4800" dirty="0"/>
              <a:t>ía González Luna C.</a:t>
            </a:r>
          </a:p>
          <a:p>
            <a:r>
              <a:rPr lang="es-419" sz="4800" dirty="0"/>
              <a:t>Anamaria.gonzalez@unimib.it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379995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it-IT" b="1" dirty="0"/>
              <a:t>Destinazioni </a:t>
            </a:r>
            <a:r>
              <a:rPr lang="it-IT" b="1" dirty="0" err="1"/>
              <a:t>Ecoturs</a:t>
            </a:r>
            <a:r>
              <a:rPr lang="it-IT" b="1" dirty="0"/>
              <a:t> 2022/2023 (2)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459110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816961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76557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141382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901912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53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1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68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710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89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088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93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64499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7508"/>
              </p:ext>
            </p:extLst>
          </p:nvPr>
        </p:nvGraphicFramePr>
        <p:xfrm>
          <a:off x="298383" y="1443789"/>
          <a:ext cx="11055417" cy="5414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984">
                  <a:extLst>
                    <a:ext uri="{9D8B030D-6E8A-4147-A177-3AD203B41FA5}">
                      <a16:colId xmlns:a16="http://schemas.microsoft.com/office/drawing/2014/main" val="2284434933"/>
                    </a:ext>
                  </a:extLst>
                </a:gridCol>
                <a:gridCol w="3340542">
                  <a:extLst>
                    <a:ext uri="{9D8B030D-6E8A-4147-A177-3AD203B41FA5}">
                      <a16:colId xmlns:a16="http://schemas.microsoft.com/office/drawing/2014/main" val="4049751568"/>
                    </a:ext>
                  </a:extLst>
                </a:gridCol>
                <a:gridCol w="1627743">
                  <a:extLst>
                    <a:ext uri="{9D8B030D-6E8A-4147-A177-3AD203B41FA5}">
                      <a16:colId xmlns:a16="http://schemas.microsoft.com/office/drawing/2014/main" val="477184211"/>
                    </a:ext>
                  </a:extLst>
                </a:gridCol>
                <a:gridCol w="1209436">
                  <a:extLst>
                    <a:ext uri="{9D8B030D-6E8A-4147-A177-3AD203B41FA5}">
                      <a16:colId xmlns:a16="http://schemas.microsoft.com/office/drawing/2014/main" val="3221348836"/>
                    </a:ext>
                  </a:extLst>
                </a:gridCol>
                <a:gridCol w="2129712">
                  <a:extLst>
                    <a:ext uri="{9D8B030D-6E8A-4147-A177-3AD203B41FA5}">
                      <a16:colId xmlns:a16="http://schemas.microsoft.com/office/drawing/2014/main" val="3041583676"/>
                    </a:ext>
                  </a:extLst>
                </a:gridCol>
              </a:tblGrid>
              <a:tr h="646833">
                <a:tc>
                  <a:txBody>
                    <a:bodyPr/>
                    <a:lstStyle/>
                    <a:p>
                      <a:r>
                        <a:rPr lang="it-IT" dirty="0"/>
                        <a:t>Università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didattica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durata mobilità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Livello linguistico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04036"/>
                  </a:ext>
                </a:extLst>
              </a:tr>
              <a:tr h="77603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UNIVERSIDADE DO ALGARVE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Travel, tourism and Leisure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portoghese, B1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91732262"/>
                  </a:ext>
                </a:extLst>
              </a:tr>
              <a:tr h="96037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UNIVERSIDADE DO PORTO - FEP School of Economics and Management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Economics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portoghese,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6694284"/>
                  </a:ext>
                </a:extLst>
              </a:tr>
              <a:tr h="776037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UNIVERSITAT DE GIRONA - </a:t>
                      </a:r>
                      <a:r>
                        <a:rPr lang="it-IT" sz="2000" dirty="0" err="1">
                          <a:latin typeface="+mj-lt"/>
                        </a:rPr>
                        <a:t>Facultat</a:t>
                      </a:r>
                      <a:r>
                        <a:rPr lang="it-IT" sz="2000" dirty="0">
                          <a:latin typeface="+mj-lt"/>
                        </a:rPr>
                        <a:t> de </a:t>
                      </a:r>
                      <a:r>
                        <a:rPr lang="it-IT" sz="2000" dirty="0" err="1">
                          <a:latin typeface="+mj-lt"/>
                        </a:rPr>
                        <a:t>Turisme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Travel, tourism and Leisure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spagnolo, B2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04033355"/>
                  </a:ext>
                </a:extLst>
              </a:tr>
              <a:tr h="1016452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+mj-lt"/>
                        </a:rPr>
                        <a:t>UNIVERSIDAD DE MÁLAGA - Facultad de Turismo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Travel, tourism and Leisure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B2 spagnolo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13291083"/>
                  </a:ext>
                </a:extLst>
              </a:tr>
              <a:tr h="12384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AIX-MARSEILLE UNIVERSITÉ -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Faculty</a:t>
                      </a:r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of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Economics</a:t>
                      </a:r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&amp; Management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Economics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francese, B1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345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89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it-IT" b="1" dirty="0"/>
              <a:t>Destinazioni </a:t>
            </a:r>
            <a:r>
              <a:rPr lang="it-IT" b="1" dirty="0" err="1"/>
              <a:t>Ecoturs</a:t>
            </a:r>
            <a:r>
              <a:rPr lang="it-IT" b="1" dirty="0"/>
              <a:t> 2022/2023  (3)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459110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816961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76557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141382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901912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53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1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68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710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89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088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93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64499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83247"/>
              </p:ext>
            </p:extLst>
          </p:nvPr>
        </p:nvGraphicFramePr>
        <p:xfrm>
          <a:off x="298383" y="1690690"/>
          <a:ext cx="11055418" cy="6606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242">
                  <a:extLst>
                    <a:ext uri="{9D8B030D-6E8A-4147-A177-3AD203B41FA5}">
                      <a16:colId xmlns:a16="http://schemas.microsoft.com/office/drawing/2014/main" val="2284434933"/>
                    </a:ext>
                  </a:extLst>
                </a:gridCol>
                <a:gridCol w="3465367">
                  <a:extLst>
                    <a:ext uri="{9D8B030D-6E8A-4147-A177-3AD203B41FA5}">
                      <a16:colId xmlns:a16="http://schemas.microsoft.com/office/drawing/2014/main" val="4049751568"/>
                    </a:ext>
                  </a:extLst>
                </a:gridCol>
                <a:gridCol w="1588062">
                  <a:extLst>
                    <a:ext uri="{9D8B030D-6E8A-4147-A177-3AD203B41FA5}">
                      <a16:colId xmlns:a16="http://schemas.microsoft.com/office/drawing/2014/main" val="477184211"/>
                    </a:ext>
                  </a:extLst>
                </a:gridCol>
                <a:gridCol w="1179953">
                  <a:extLst>
                    <a:ext uri="{9D8B030D-6E8A-4147-A177-3AD203B41FA5}">
                      <a16:colId xmlns:a16="http://schemas.microsoft.com/office/drawing/2014/main" val="3221348836"/>
                    </a:ext>
                  </a:extLst>
                </a:gridCol>
                <a:gridCol w="2077794">
                  <a:extLst>
                    <a:ext uri="{9D8B030D-6E8A-4147-A177-3AD203B41FA5}">
                      <a16:colId xmlns:a16="http://schemas.microsoft.com/office/drawing/2014/main" val="3041583676"/>
                    </a:ext>
                  </a:extLst>
                </a:gridCol>
              </a:tblGrid>
              <a:tr h="523121">
                <a:tc>
                  <a:txBody>
                    <a:bodyPr/>
                    <a:lstStyle/>
                    <a:p>
                      <a:r>
                        <a:rPr lang="it-IT" dirty="0"/>
                        <a:t>Università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didattica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durata mobilità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Livello linguistico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04036"/>
                  </a:ext>
                </a:extLst>
              </a:tr>
              <a:tr h="76793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UNIWERSYTET JAGIELLOŃSKI - Faculty of Management and Social Communication -Department of Management in Tourism - Institute of Entrepreneurship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Travel, Tourism and Leisure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B1 polacco, B2 inglese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732262"/>
                  </a:ext>
                </a:extLst>
              </a:tr>
              <a:tr h="95034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6694284"/>
                  </a:ext>
                </a:extLst>
              </a:tr>
              <a:tr h="767935"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04033355"/>
                  </a:ext>
                </a:extLst>
              </a:tr>
              <a:tr h="767935"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13291083"/>
                  </a:ext>
                </a:extLst>
              </a:tr>
              <a:tr h="950346"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345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348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/>
              <a:t>Mobilità </a:t>
            </a:r>
            <a:r>
              <a:rPr lang="it-IT" dirty="0" err="1"/>
              <a:t>ExtraUE</a:t>
            </a:r>
            <a:r>
              <a:rPr lang="it-IT" dirty="0"/>
              <a:t> - Doppia laurea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>
                <a:hlinkClick r:id="rId2"/>
              </a:rPr>
              <a:t>Doppia Laurea Magistrale in Economia del Turismo con l'</a:t>
            </a:r>
            <a:r>
              <a:rPr lang="it-IT" b="1" dirty="0" err="1">
                <a:hlinkClick r:id="rId2"/>
              </a:rPr>
              <a:t>Universidad</a:t>
            </a:r>
            <a:r>
              <a:rPr lang="it-IT" b="1" dirty="0">
                <a:hlinkClick r:id="rId2"/>
              </a:rPr>
              <a:t> de </a:t>
            </a:r>
            <a:r>
              <a:rPr lang="it-IT" b="1" dirty="0" err="1">
                <a:hlinkClick r:id="rId2"/>
              </a:rPr>
              <a:t>Belgrano</a:t>
            </a:r>
            <a:r>
              <a:rPr lang="it-IT" b="1" dirty="0">
                <a:hlinkClick r:id="rId2"/>
              </a:rPr>
              <a:t>, Argentina</a:t>
            </a:r>
            <a:endParaRPr lang="it-IT" dirty="0"/>
          </a:p>
          <a:p>
            <a:r>
              <a:rPr lang="it-IT" dirty="0"/>
              <a:t>Laurea Magistrale  in </a:t>
            </a:r>
            <a:r>
              <a:rPr lang="it-IT" b="1" dirty="0"/>
              <a:t>Economia del Turismo </a:t>
            </a:r>
            <a:r>
              <a:rPr lang="it-IT" dirty="0"/>
              <a:t>(UNIMIB) → </a:t>
            </a:r>
            <a:r>
              <a:rPr lang="it-IT" dirty="0" err="1"/>
              <a:t>Licenciatura</a:t>
            </a:r>
            <a:r>
              <a:rPr lang="it-IT" dirty="0"/>
              <a:t> en </a:t>
            </a:r>
            <a:r>
              <a:rPr lang="it-IT" b="1" dirty="0" err="1"/>
              <a:t>Hoteleria</a:t>
            </a:r>
            <a:r>
              <a:rPr lang="it-IT" dirty="0"/>
              <a:t> (UNIVERSIDAD DE BELGRANO)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553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Altre opzioni Extra UE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 err="1"/>
              <a:t>Accordi</a:t>
            </a:r>
            <a:r>
              <a:rPr lang="es-MX" sz="4000" b="1" dirty="0"/>
              <a:t> di </a:t>
            </a:r>
            <a:r>
              <a:rPr lang="es-MX" sz="4000" b="1" dirty="0" err="1"/>
              <a:t>Cooperazione</a:t>
            </a:r>
            <a:r>
              <a:rPr lang="es-MX" sz="4000" b="1" dirty="0"/>
              <a:t> </a:t>
            </a:r>
            <a:r>
              <a:rPr lang="es-MX" sz="4000" b="1" dirty="0" err="1"/>
              <a:t>Internazionale</a:t>
            </a:r>
            <a:endParaRPr lang="es-MX" sz="4000" b="1" dirty="0"/>
          </a:p>
          <a:p>
            <a:pPr marL="0" indent="0">
              <a:buNone/>
            </a:pPr>
            <a:endParaRPr lang="es-MX" sz="4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Universidad Claustro de Sor Juana, </a:t>
            </a:r>
            <a:r>
              <a:rPr lang="es-MX" dirty="0" err="1"/>
              <a:t>Citt</a:t>
            </a:r>
            <a:r>
              <a:rPr lang="it-IT" dirty="0"/>
              <a:t>à del Messico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/>
              <a:t>Universidad</a:t>
            </a:r>
            <a:r>
              <a:rPr lang="it-IT" dirty="0"/>
              <a:t> de Guadalajara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/>
              <a:t>Universidad</a:t>
            </a:r>
            <a:r>
              <a:rPr lang="it-IT" dirty="0"/>
              <a:t> del </a:t>
            </a:r>
            <a:r>
              <a:rPr lang="it-IT" dirty="0" err="1"/>
              <a:t>Mayab-Anahuac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/>
              <a:t>Universidad</a:t>
            </a:r>
            <a:r>
              <a:rPr lang="it-IT" dirty="0"/>
              <a:t> Iberoamericana di Città del Messico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/>
              <a:t>Shandong</a:t>
            </a:r>
            <a:r>
              <a:rPr lang="it-IT" dirty="0"/>
              <a:t> </a:t>
            </a:r>
            <a:r>
              <a:rPr lang="it-IT" dirty="0" err="1"/>
              <a:t>University</a:t>
            </a:r>
            <a:r>
              <a:rPr lang="it-IT" dirty="0"/>
              <a:t>  (Prof. Mario Roberto </a:t>
            </a:r>
            <a:r>
              <a:rPr lang="it-IT" dirty="0" err="1"/>
              <a:t>Gilli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330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ERASMUS </a:t>
            </a:r>
            <a:endParaRPr lang="it-IT" sz="4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s-MX" sz="4000" b="1" dirty="0"/>
              <a:t>Erasmus + per </a:t>
            </a:r>
            <a:r>
              <a:rPr lang="es-MX" sz="4000" b="1" dirty="0" err="1"/>
              <a:t>studio</a:t>
            </a:r>
            <a:endParaRPr lang="es-MX" sz="4000" b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s-MX" sz="4000" b="1" dirty="0"/>
              <a:t>Erasmus+ </a:t>
            </a:r>
            <a:r>
              <a:rPr lang="es-MX" sz="4000" b="1" dirty="0" err="1"/>
              <a:t>Traineeship</a:t>
            </a:r>
            <a:r>
              <a:rPr lang="es-MX" sz="4000" b="1" dirty="0"/>
              <a:t> </a:t>
            </a:r>
            <a:r>
              <a:rPr lang="it-IT" dirty="0"/>
              <a:t>Training e stage presso aziende UE sia private che pubbliche</a:t>
            </a:r>
            <a:endParaRPr lang="es-MX" sz="4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s-MX" sz="4000" b="1" dirty="0" err="1"/>
              <a:t>Mobilit</a:t>
            </a:r>
            <a:r>
              <a:rPr lang="it-IT" sz="4000" b="1" dirty="0"/>
              <a:t>à Extra UE</a:t>
            </a:r>
          </a:p>
          <a:p>
            <a:pPr marL="914400" lvl="2" indent="0">
              <a:buNone/>
            </a:pPr>
            <a:r>
              <a:rPr lang="it-IT" sz="4000" dirty="0"/>
              <a:t>Doppia Laurea </a:t>
            </a:r>
            <a:r>
              <a:rPr lang="it-IT" sz="4000" dirty="0" err="1"/>
              <a:t>Belgrano</a:t>
            </a:r>
            <a:r>
              <a:rPr lang="it-IT" sz="4000" dirty="0"/>
              <a:t> (Buenos Aires, </a:t>
            </a:r>
            <a:r>
              <a:rPr lang="it-IT" sz="4000" dirty="0" err="1"/>
              <a:t>Arg</a:t>
            </a:r>
            <a:r>
              <a:rPr lang="it-IT" sz="4000" dirty="0"/>
              <a:t>.)</a:t>
            </a:r>
          </a:p>
          <a:p>
            <a:pPr marL="914400" lvl="2" indent="0">
              <a:buNone/>
            </a:pPr>
            <a:r>
              <a:rPr lang="es-MX" sz="4000" dirty="0"/>
              <a:t>Altre opzioni: ricerca per tesi, ecc.  </a:t>
            </a:r>
            <a:endParaRPr lang="it-IT" sz="4000" dirty="0"/>
          </a:p>
          <a:p>
            <a:pPr marL="914400" lvl="2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55054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Erasmus – Bandi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b="1" dirty="0"/>
              <a:t>PUBLICAZIONE BANDI</a:t>
            </a:r>
            <a:r>
              <a:rPr lang="es-MX" sz="3600" dirty="0"/>
              <a:t>: 21 </a:t>
            </a:r>
            <a:r>
              <a:rPr lang="es-MX" sz="3600" dirty="0" err="1"/>
              <a:t>dicembre</a:t>
            </a:r>
            <a:r>
              <a:rPr lang="es-MX" sz="3600" dirty="0"/>
              <a:t> </a:t>
            </a:r>
            <a:r>
              <a:rPr lang="it-IT" sz="3600" dirty="0"/>
              <a:t>2022, </a:t>
            </a:r>
          </a:p>
          <a:p>
            <a:r>
              <a:rPr lang="it-IT" sz="3600" b="1" dirty="0"/>
              <a:t>PRESENTAZIONE CANDIDATURA</a:t>
            </a:r>
            <a:r>
              <a:rPr lang="it-IT" sz="3600" dirty="0"/>
              <a:t>: Dal 13 al 31 Gennaio 2023 (ore 12)</a:t>
            </a:r>
          </a:p>
          <a:p>
            <a:r>
              <a:rPr lang="it-IT" sz="3600" b="1" dirty="0"/>
              <a:t>ACCETTAZIONE META: </a:t>
            </a:r>
            <a:r>
              <a:rPr lang="it-IT" sz="3600" dirty="0"/>
              <a:t>Dal 21 al 24 Febbraio 2023 (ore 23)</a:t>
            </a:r>
          </a:p>
          <a:p>
            <a:r>
              <a:rPr lang="it-IT" sz="3600" b="1" dirty="0"/>
              <a:t>MOBILITA’: </a:t>
            </a:r>
            <a:r>
              <a:rPr lang="it-IT" sz="3600" dirty="0"/>
              <a:t>Da 2 a 12 mesi (rientro entro il 30 Settembre 2024)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440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ERASMUS: studio, tirocinio, ricerca tesi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600" dirty="0"/>
              <a:t>l bando di mobilità </a:t>
            </a:r>
            <a:r>
              <a:rPr lang="it-IT" sz="3600" b="1" u="sng" dirty="0"/>
              <a:t>Erasmus+ per studio  </a:t>
            </a:r>
            <a:r>
              <a:rPr lang="it-IT" sz="3600" dirty="0"/>
              <a:t>consente di svolgere all’estero:</a:t>
            </a:r>
          </a:p>
          <a:p>
            <a:pPr fontAlgn="base"/>
            <a:r>
              <a:rPr lang="it-IT" sz="3600" dirty="0"/>
              <a:t>Solo ESAMI   </a:t>
            </a:r>
          </a:p>
          <a:p>
            <a:pPr fontAlgn="base"/>
            <a:r>
              <a:rPr lang="it-IT" sz="3600" dirty="0"/>
              <a:t>ESAMI e STAGE*</a:t>
            </a:r>
          </a:p>
          <a:p>
            <a:pPr fontAlgn="base"/>
            <a:r>
              <a:rPr lang="it-IT" sz="3600" dirty="0"/>
              <a:t>RICERCA PER LA TESI (anche extra UE)</a:t>
            </a:r>
          </a:p>
          <a:p>
            <a:pPr marL="0" indent="0">
              <a:buNone/>
            </a:pPr>
            <a:br>
              <a:rPr lang="it-IT" sz="3600" dirty="0"/>
            </a:br>
            <a:r>
              <a:rPr lang="it-IT" dirty="0"/>
              <a:t>  *</a:t>
            </a:r>
            <a:r>
              <a:rPr lang="it-IT" sz="1800" dirty="0"/>
              <a:t>stage solo se gestito interamente dall’Ateneo ospitante</a:t>
            </a:r>
          </a:p>
        </p:txBody>
      </p:sp>
    </p:spTree>
    <p:extLst>
      <p:ext uri="{BB962C8B-B14F-4D97-AF65-F5344CB8AC3E}">
        <p14:creationId xmlns:p14="http://schemas.microsoft.com/office/powerpoint/2010/main" val="106535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ERASMUS+ TRAINEESHIP </a:t>
            </a:r>
            <a:br>
              <a:rPr lang="it-IT" b="1" dirty="0"/>
            </a:br>
            <a:r>
              <a:rPr lang="it-IT" b="1" dirty="0"/>
              <a:t>e MOBILITA’ EXTRA UE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consente invece di svolgere:</a:t>
            </a:r>
          </a:p>
          <a:p>
            <a:pPr fontAlgn="base">
              <a:buFont typeface="Wingdings" panose="05000000000000000000" pitchFamily="2" charset="2"/>
              <a:buChar char="v"/>
            </a:pPr>
            <a:br>
              <a:rPr lang="it-IT" dirty="0"/>
            </a:br>
            <a:r>
              <a:rPr lang="it-IT" dirty="0"/>
              <a:t>Uno STAGE sia curricolare che volontario presso organizzazioni pubbliche o private</a:t>
            </a:r>
          </a:p>
          <a:p>
            <a:pPr>
              <a:buFont typeface="Wingdings" panose="05000000000000000000" pitchFamily="2" charset="2"/>
              <a:buChar char="v"/>
            </a:pPr>
            <a:br>
              <a:rPr lang="it-IT" dirty="0"/>
            </a:br>
            <a:r>
              <a:rPr lang="it-IT" dirty="0"/>
              <a:t>Attività di ricerca per la tesi: ammessa solo se si tratta di   </a:t>
            </a:r>
            <a:r>
              <a:rPr lang="it-IT" u="sng" dirty="0"/>
              <a:t>formazione professionale</a:t>
            </a:r>
            <a:r>
              <a:rPr lang="it-IT" dirty="0"/>
              <a:t> per lo studente.  Il  Learning Agreement for </a:t>
            </a:r>
            <a:r>
              <a:rPr lang="it-IT" dirty="0" err="1"/>
              <a:t>Traineeship</a:t>
            </a:r>
            <a:r>
              <a:rPr lang="it-IT" dirty="0"/>
              <a:t> deve esplicitarlo chiaramente.</a:t>
            </a:r>
          </a:p>
          <a:p>
            <a:r>
              <a:rPr lang="it-IT" dirty="0"/>
              <a:t>Due bandi all’anno (</a:t>
            </a:r>
            <a:r>
              <a:rPr lang="it-IT" dirty="0" err="1"/>
              <a:t>giu-dic</a:t>
            </a:r>
            <a:r>
              <a:rPr lang="it-IT" dirty="0"/>
              <a:t>).</a:t>
            </a:r>
          </a:p>
          <a:p>
            <a:r>
              <a:rPr lang="it-IT" dirty="0"/>
              <a:t>Si parte nello stesso anno accademico.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173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s-MX" dirty="0" err="1"/>
              <a:t>Gli</a:t>
            </a:r>
            <a:r>
              <a:rPr lang="es-MX" dirty="0"/>
              <a:t> </a:t>
            </a:r>
            <a:r>
              <a:rPr lang="es-MX" b="1" dirty="0" err="1"/>
              <a:t>Angels</a:t>
            </a:r>
            <a:r>
              <a:rPr lang="es-MX" b="1" dirty="0"/>
              <a:t> </a:t>
            </a:r>
            <a:r>
              <a:rPr lang="es-MX" dirty="0" err="1"/>
              <a:t>della</a:t>
            </a:r>
            <a:r>
              <a:rPr lang="es-MX" dirty="0"/>
              <a:t> </a:t>
            </a:r>
            <a:r>
              <a:rPr lang="es-MX" dirty="0" err="1"/>
              <a:t>Bicocca</a:t>
            </a:r>
            <a:r>
              <a:rPr lang="es-MX" dirty="0"/>
              <a:t> per la </a:t>
            </a:r>
            <a:r>
              <a:rPr lang="es-MX" dirty="0" err="1"/>
              <a:t>mobilità</a:t>
            </a:r>
            <a:r>
              <a:rPr lang="es-MX" dirty="0"/>
              <a:t> </a:t>
            </a:r>
            <a:r>
              <a:rPr lang="es-MX" dirty="0" err="1"/>
              <a:t>nternazionale</a:t>
            </a:r>
            <a:r>
              <a:rPr lang="es-MX" dirty="0"/>
              <a:t>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it-IT" b="1" dirty="0"/>
              <a:t>Bicocca </a:t>
            </a:r>
            <a:r>
              <a:rPr lang="it-IT" b="1" dirty="0" err="1"/>
              <a:t>University</a:t>
            </a:r>
            <a:r>
              <a:rPr lang="it-IT" b="1" dirty="0"/>
              <a:t> </a:t>
            </a:r>
            <a:r>
              <a:rPr lang="it-IT" b="1" dirty="0" err="1"/>
              <a:t>Angels</a:t>
            </a:r>
            <a:r>
              <a:rPr lang="it-IT" dirty="0"/>
              <a:t> fanno parte del progetto </a:t>
            </a:r>
            <a:r>
              <a:rPr lang="it-IT" b="1" dirty="0"/>
              <a:t>Welcome desk</a:t>
            </a:r>
            <a:r>
              <a:rPr lang="it-IT" dirty="0"/>
              <a:t> ideato proprio per orientare studentesse e studenti </a:t>
            </a:r>
            <a:r>
              <a:rPr lang="it-IT" i="1" dirty="0" err="1"/>
              <a:t>incoming</a:t>
            </a:r>
            <a:r>
              <a:rPr lang="it-IT" dirty="0"/>
              <a:t> e </a:t>
            </a:r>
            <a:r>
              <a:rPr lang="it-IT" i="1" dirty="0" err="1"/>
              <a:t>outgoing</a:t>
            </a:r>
            <a:r>
              <a:rPr lang="it-IT" dirty="0"/>
              <a:t> durante il periodo della mobilità internazionale. </a:t>
            </a:r>
          </a:p>
          <a:p>
            <a:r>
              <a:rPr lang="it-IT" dirty="0"/>
              <a:t>l’indirizzo mail </a:t>
            </a:r>
            <a:r>
              <a:rPr lang="it-IT" dirty="0">
                <a:hlinkClick r:id="rId2"/>
              </a:rPr>
              <a:t>info.erasmus@unimib.it</a:t>
            </a:r>
            <a:r>
              <a:rPr lang="it-IT" dirty="0"/>
              <a:t>,  (indicare: per Economia)</a:t>
            </a:r>
          </a:p>
          <a:p>
            <a:r>
              <a:rPr lang="it-IT" dirty="0"/>
              <a:t>Gli </a:t>
            </a:r>
            <a:r>
              <a:rPr lang="it-IT" dirty="0" err="1"/>
              <a:t>Angels</a:t>
            </a:r>
            <a:r>
              <a:rPr lang="it-IT" dirty="0"/>
              <a:t> del DEMS:</a:t>
            </a:r>
          </a:p>
          <a:p>
            <a:pPr marL="0" indent="0">
              <a:buNone/>
            </a:pPr>
            <a:r>
              <a:rPr lang="it-IT" b="1" dirty="0"/>
              <a:t>                          ISMAIL,   AURORA,   YOUNES  e   CHIARA</a:t>
            </a:r>
            <a:endParaRPr lang="it-IT" dirty="0"/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Per prendere appuntamento e parlare con gli </a:t>
            </a:r>
            <a:r>
              <a:rPr lang="it-IT" dirty="0" err="1"/>
              <a:t>angels</a:t>
            </a:r>
            <a:r>
              <a:rPr lang="it-IT" dirty="0"/>
              <a:t> cliccare sulla pagina online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b="1" u="sng" dirty="0">
                <a:hlinkClick r:id="rId3"/>
              </a:rPr>
              <a:t>https://www.unimib.it/internazionalizzazione/bicocca-university-angels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230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/>
              <a:t>  Prima della mobilità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fontAlgn="base"/>
            <a:r>
              <a:rPr lang="it-IT" dirty="0"/>
              <a:t>Bando</a:t>
            </a:r>
          </a:p>
          <a:p>
            <a:pPr fontAlgn="base"/>
            <a:r>
              <a:rPr lang="it-IT" dirty="0"/>
              <a:t>Candidatura</a:t>
            </a:r>
          </a:p>
          <a:p>
            <a:pPr fontAlgn="base"/>
            <a:r>
              <a:rPr lang="it-IT" dirty="0"/>
              <a:t>Selezione</a:t>
            </a:r>
          </a:p>
          <a:p>
            <a:pPr fontAlgn="base"/>
            <a:r>
              <a:rPr lang="it-IT" dirty="0"/>
              <a:t>Accettazione destinazione</a:t>
            </a:r>
          </a:p>
          <a:p>
            <a:pPr fontAlgn="base"/>
            <a:r>
              <a:rPr lang="it-IT" dirty="0"/>
              <a:t>Learning Agreement</a:t>
            </a:r>
          </a:p>
          <a:p>
            <a:pPr fontAlgn="base"/>
            <a:r>
              <a:rPr lang="it-IT" dirty="0"/>
              <a:t>Accordo di Mobilità</a:t>
            </a:r>
          </a:p>
          <a:p>
            <a:pPr marL="0" indent="0">
              <a:buNone/>
            </a:pP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4" name="Rectángulo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60381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/>
              <a:t>Destinazioni </a:t>
            </a:r>
            <a:r>
              <a:rPr lang="it-IT" b="1" dirty="0" err="1"/>
              <a:t>Ecoturs</a:t>
            </a:r>
            <a:r>
              <a:rPr lang="it-IT" b="1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8543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Spagna</a:t>
            </a:r>
          </a:p>
          <a:p>
            <a:r>
              <a:rPr lang="it-IT" dirty="0" err="1"/>
              <a:t>Universidad</a:t>
            </a:r>
            <a:r>
              <a:rPr lang="it-IT" dirty="0"/>
              <a:t> de </a:t>
            </a:r>
            <a:r>
              <a:rPr lang="it-IT" dirty="0" err="1"/>
              <a:t>Cadiz</a:t>
            </a:r>
            <a:endParaRPr lang="it-IT" dirty="0"/>
          </a:p>
          <a:p>
            <a:r>
              <a:rPr lang="it-IT" dirty="0" err="1"/>
              <a:t>Universitat</a:t>
            </a:r>
            <a:r>
              <a:rPr lang="it-IT" dirty="0"/>
              <a:t> de </a:t>
            </a:r>
            <a:r>
              <a:rPr lang="it-IT" dirty="0" err="1"/>
              <a:t>Girona</a:t>
            </a:r>
            <a:endParaRPr lang="it-IT" dirty="0"/>
          </a:p>
          <a:p>
            <a:r>
              <a:rPr lang="it-IT" dirty="0" err="1"/>
              <a:t>Universitat</a:t>
            </a:r>
            <a:r>
              <a:rPr lang="it-IT" dirty="0"/>
              <a:t> de Lleida</a:t>
            </a:r>
          </a:p>
          <a:p>
            <a:r>
              <a:rPr lang="it-IT" dirty="0" err="1"/>
              <a:t>Universitat</a:t>
            </a:r>
            <a:r>
              <a:rPr lang="it-IT" dirty="0"/>
              <a:t> de Malaga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Francia</a:t>
            </a:r>
          </a:p>
          <a:p>
            <a:r>
              <a:rPr lang="it-IT" dirty="0" err="1"/>
              <a:t>Aix</a:t>
            </a:r>
            <a:r>
              <a:rPr lang="it-IT" dirty="0"/>
              <a:t>-Marseille </a:t>
            </a:r>
            <a:r>
              <a:rPr lang="it-IT" dirty="0" err="1"/>
              <a:t>Université</a:t>
            </a:r>
            <a:endParaRPr lang="it-IT" dirty="0"/>
          </a:p>
          <a:p>
            <a:r>
              <a:rPr lang="it-IT" dirty="0"/>
              <a:t>(ex de la </a:t>
            </a:r>
            <a:r>
              <a:rPr lang="it-IT" dirty="0" err="1"/>
              <a:t>Méditerranée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Portogallo</a:t>
            </a:r>
          </a:p>
          <a:p>
            <a:r>
              <a:rPr lang="it-IT" dirty="0"/>
              <a:t>Universidade de Aveiro</a:t>
            </a:r>
          </a:p>
          <a:p>
            <a:r>
              <a:rPr lang="it-IT" dirty="0"/>
              <a:t>Universidade de Coimbra</a:t>
            </a:r>
          </a:p>
          <a:p>
            <a:r>
              <a:rPr lang="it-IT" dirty="0"/>
              <a:t>Universidade do Algarve</a:t>
            </a:r>
          </a:p>
          <a:p>
            <a:r>
              <a:rPr lang="it-IT" dirty="0"/>
              <a:t>Universidade do Porto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Polonia</a:t>
            </a:r>
          </a:p>
          <a:p>
            <a:r>
              <a:rPr lang="it-IT" dirty="0" err="1"/>
              <a:t>Uniwersytet</a:t>
            </a:r>
            <a:r>
              <a:rPr lang="it-IT" dirty="0"/>
              <a:t> </a:t>
            </a:r>
            <a:r>
              <a:rPr lang="it-IT" dirty="0" err="1"/>
              <a:t>Jagiellonski</a:t>
            </a:r>
            <a:r>
              <a:rPr lang="it-IT" dirty="0"/>
              <a:t> (Cracovia)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88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it-IT" b="1" dirty="0"/>
              <a:t>Destinazioni </a:t>
            </a:r>
            <a:r>
              <a:rPr lang="it-IT" b="1" dirty="0" err="1"/>
              <a:t>Ecoturs</a:t>
            </a:r>
            <a:r>
              <a:rPr lang="it-IT" b="1" dirty="0"/>
              <a:t> 2022/2023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317555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459110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816961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76557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141382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901912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53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1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68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710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89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088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93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64499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2075"/>
              </p:ext>
            </p:extLst>
          </p:nvPr>
        </p:nvGraphicFramePr>
        <p:xfrm>
          <a:off x="298383" y="1690690"/>
          <a:ext cx="11055418" cy="484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242">
                  <a:extLst>
                    <a:ext uri="{9D8B030D-6E8A-4147-A177-3AD203B41FA5}">
                      <a16:colId xmlns:a16="http://schemas.microsoft.com/office/drawing/2014/main" val="2284434933"/>
                    </a:ext>
                  </a:extLst>
                </a:gridCol>
                <a:gridCol w="3465367">
                  <a:extLst>
                    <a:ext uri="{9D8B030D-6E8A-4147-A177-3AD203B41FA5}">
                      <a16:colId xmlns:a16="http://schemas.microsoft.com/office/drawing/2014/main" val="4049751568"/>
                    </a:ext>
                  </a:extLst>
                </a:gridCol>
                <a:gridCol w="1588062">
                  <a:extLst>
                    <a:ext uri="{9D8B030D-6E8A-4147-A177-3AD203B41FA5}">
                      <a16:colId xmlns:a16="http://schemas.microsoft.com/office/drawing/2014/main" val="477184211"/>
                    </a:ext>
                  </a:extLst>
                </a:gridCol>
                <a:gridCol w="1179953">
                  <a:extLst>
                    <a:ext uri="{9D8B030D-6E8A-4147-A177-3AD203B41FA5}">
                      <a16:colId xmlns:a16="http://schemas.microsoft.com/office/drawing/2014/main" val="3221348836"/>
                    </a:ext>
                  </a:extLst>
                </a:gridCol>
                <a:gridCol w="2077794">
                  <a:extLst>
                    <a:ext uri="{9D8B030D-6E8A-4147-A177-3AD203B41FA5}">
                      <a16:colId xmlns:a16="http://schemas.microsoft.com/office/drawing/2014/main" val="3041583676"/>
                    </a:ext>
                  </a:extLst>
                </a:gridCol>
              </a:tblGrid>
              <a:tr h="523121">
                <a:tc>
                  <a:txBody>
                    <a:bodyPr/>
                    <a:lstStyle/>
                    <a:p>
                      <a:r>
                        <a:rPr lang="it-IT" dirty="0"/>
                        <a:t>Università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didattica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durata mobilità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Livello linguistico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04036"/>
                  </a:ext>
                </a:extLst>
              </a:tr>
              <a:tr h="767935"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+mj-lt"/>
                        </a:rPr>
                        <a:t>Universidad</a:t>
                      </a:r>
                      <a:r>
                        <a:rPr lang="it-IT" sz="2000" baseline="0" dirty="0">
                          <a:latin typeface="+mj-lt"/>
                        </a:rPr>
                        <a:t> de </a:t>
                      </a:r>
                      <a:r>
                        <a:rPr lang="it-IT" sz="2000" baseline="0" dirty="0" err="1">
                          <a:latin typeface="+mj-lt"/>
                        </a:rPr>
                        <a:t>Cadiz</a:t>
                      </a:r>
                      <a:r>
                        <a:rPr lang="it-IT" sz="2000" baseline="0" dirty="0">
                          <a:latin typeface="+mj-lt"/>
                        </a:rPr>
                        <a:t> 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Tourism, Catering, Hotel Management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5 (iscritti 1° anno 2022/23)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+mj-lt"/>
                        </a:rPr>
                        <a:t>B1 spagnolo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732262"/>
                  </a:ext>
                </a:extLst>
              </a:tr>
              <a:tr h="950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UNIVERSITAT DE LLEIDA - Faculty of Law, Economics and Tourism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Travel, tourism and Leisure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spagnolo/catalano, B1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6694284"/>
                  </a:ext>
                </a:extLst>
              </a:tr>
              <a:tr h="767935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Universidade</a:t>
                      </a:r>
                      <a:r>
                        <a:rPr lang="it-IT" sz="2000" baseline="0" dirty="0">
                          <a:latin typeface="+mj-lt"/>
                        </a:rPr>
                        <a:t> de Aveiro - DEGEI 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+mj-lt"/>
                        </a:rPr>
                        <a:t>Tourism</a:t>
                      </a:r>
                      <a:r>
                        <a:rPr lang="it-IT" sz="2000" dirty="0">
                          <a:latin typeface="+mj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portoghese, B1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04033355"/>
                  </a:ext>
                </a:extLst>
              </a:tr>
              <a:tr h="767935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Universidade de Aveiro</a:t>
                      </a:r>
                      <a:r>
                        <a:rPr lang="it-IT" sz="2000" baseline="0" dirty="0">
                          <a:latin typeface="+mj-lt"/>
                        </a:rPr>
                        <a:t> – ISCA 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Accounting/ Finance/ Marketing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portoghese, B1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13291083"/>
                  </a:ext>
                </a:extLst>
              </a:tr>
              <a:tr h="95034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UNIVERSIDADE DE COIMBRA - </a:t>
                      </a:r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Faculty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of </a:t>
                      </a:r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Arts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and </a:t>
                      </a:r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Humanities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Travel, tourism and Leisure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B1 portoghese, B1 inglese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345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049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740</Words>
  <Application>Microsoft Office PowerPoint</Application>
  <PresentationFormat>Widescreen</PresentationFormat>
  <Paragraphs>148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de Office</vt:lpstr>
      <vt:lpstr>ECOTURS - ERASMUS  </vt:lpstr>
      <vt:lpstr>ERASMUS </vt:lpstr>
      <vt:lpstr>Erasmus – Bandi   </vt:lpstr>
      <vt:lpstr>ERASMUS: studio, tirocinio, ricerca tesi </vt:lpstr>
      <vt:lpstr>ERASMUS+ TRAINEESHIP  e MOBILITA’ EXTRA UE</vt:lpstr>
      <vt:lpstr>Gli Angels della Bicocca per la mobilità nternazionale </vt:lpstr>
      <vt:lpstr>  Prima della mobilità</vt:lpstr>
      <vt:lpstr>Destinazioni Ecoturs </vt:lpstr>
      <vt:lpstr>Destinazioni Ecoturs 2022/2023</vt:lpstr>
      <vt:lpstr>Destinazioni Ecoturs 2022/2023 (2)</vt:lpstr>
      <vt:lpstr>Destinazioni Ecoturs 2022/2023  (3)</vt:lpstr>
      <vt:lpstr>Mobilità ExtraUE - Doppia laurea </vt:lpstr>
      <vt:lpstr>Altre opzioni Extra 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ECOTURS  ERASMUS</dc:title>
  <dc:creator>anamaria.gonzalez</dc:creator>
  <cp:lastModifiedBy>anamaria.gonzalez@unimib.it</cp:lastModifiedBy>
  <cp:revision>28</cp:revision>
  <dcterms:created xsi:type="dcterms:W3CDTF">2022-01-16T15:52:24Z</dcterms:created>
  <dcterms:modified xsi:type="dcterms:W3CDTF">2023-01-17T16:05:14Z</dcterms:modified>
</cp:coreProperties>
</file>